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200" d="100"/>
          <a:sy n="200" d="100"/>
        </p:scale>
        <p:origin x="32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95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097280"/>
            <a:ext cx="73152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相馬野馬追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731520" y="2011680"/>
            <a:ext cx="7315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94A3B8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撮影ポイント整理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731520" y="2926080"/>
            <a:ext cx="1371600" cy="45720"/>
          </a:xfrm>
          <a:prstGeom prst="rect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3"/>
          <p:cNvSpPr/>
          <p:nvPr/>
        </p:nvSpPr>
        <p:spPr>
          <a:xfrm>
            <a:off x="731520" y="3108960"/>
            <a:ext cx="2743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統合版 v6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943600" y="1371600"/>
            <a:ext cx="2743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60000"/>
              </a:lnSpc>
              <a:buNone/>
            </a:pPr>
            <a:r>
              <a:rPr lang="en-US" sz="1400" b="1" dirty="0">
                <a:solidFill>
                  <a:srgbClr val="CBD5E1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</a:t>
            </a:r>
            <a:r>
              <a:rPr lang="en-US" sz="1200" dirty="0">
                <a:solidFill>
                  <a:srgbClr val="CBD5E1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  メイン 4コンテンツ</a:t>
            </a:r>
            <a:endParaRPr lang="en-US" sz="12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b="1" dirty="0">
                <a:solidFill>
                  <a:srgbClr val="CBD5E1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2</a:t>
            </a:r>
            <a:r>
              <a:rPr lang="en-US" sz="1200" dirty="0">
                <a:solidFill>
                  <a:srgbClr val="CBD5E1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  カメラ別 撮影ポイント</a:t>
            </a:r>
            <a:endParaRPr lang="en-US" sz="12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b="1" dirty="0">
                <a:solidFill>
                  <a:srgbClr val="CBD5E1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3</a:t>
            </a:r>
            <a:r>
              <a:rPr lang="en-US" sz="1200" dirty="0">
                <a:solidFill>
                  <a:srgbClr val="CBD5E1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  騎馬目線タイムライン</a:t>
            </a:r>
            <a:endParaRPr lang="en-US" sz="12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b="1" dirty="0">
                <a:solidFill>
                  <a:srgbClr val="CBD5E1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4</a:t>
            </a:r>
            <a:r>
              <a:rPr lang="en-US" sz="1200" dirty="0">
                <a:solidFill>
                  <a:srgbClr val="CBD5E1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  追加シーン + 全体マップ</a:t>
            </a:r>
            <a:endParaRPr lang="en-US" sz="12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400" b="1" dirty="0">
                <a:solidFill>
                  <a:srgbClr val="CBD5E1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別冊</a:t>
            </a:r>
            <a:r>
              <a:rPr lang="en-US" sz="1200" dirty="0">
                <a:solidFill>
                  <a:srgbClr val="CBD5E1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  カメラ配置（図解資料）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731520" y="438912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2026年5月10日更新 ｜ 有限会社クー（COO Inc.）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320040"/>
            <a:ext cx="73152" cy="365760"/>
          </a:xfrm>
          <a:prstGeom prst="rect">
            <a:avLst/>
          </a:prstGeom>
          <a:solidFill>
            <a:srgbClr val="92400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92400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7315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追加シーン（メイン4コンテンツ以外）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502920" y="11887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尺稼ぎ・前後の文脈づくり ＋ 殿メール/会議で追加された新規撮影機会。</a:t>
            </a:r>
            <a:endParaRPr lang="en-US" sz="10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554480"/>
          <a:ext cx="8412480" cy="2743200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シーン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日程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特記事項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出陣式（中村神社）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5/23 8:30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PPTXに未掲載だった撮影ポイント。中村城跡内の丘の上。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B91C1C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NEW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口上シーン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5/23 早朝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軍師の家で口上を述べるプライベート場面。撮影可能性あり。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B91C1C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NEW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月餅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5/24 式典後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本陣山。総代表に騎馬目線カメラ装着。400騎が口上。最もリスクが低い。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B91C1C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NEW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御使番の伝令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5/24 10:30〜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総大将からカメラ付替え、御使番の伝令を騎馬目線で撮影。殿アイデア。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B91C1C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NEW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宵乗り競馬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5/23 15:00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陣羽織での競馬。本番より緩め → 翌日のリハーサル。カメラ位置テストに最適。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安全祈願祭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5/22 13:00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中村神社。火縄銃・太鼓。前日のスタッフ面通し。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火の祭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5/24 19:30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小高区。本編外イベント。参加任意。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10 / 16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1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1371600"/>
            <a:ext cx="731520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カメラ配置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図解資料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914400" y="36576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94A3B8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雲雀ヶ原祭場地の図面は令和8年版に更新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11 / 16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22860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カメラ配置　　御行列　各郷から雲雀ヶ原へ向かう進軍シーン</a:t>
            </a:r>
            <a:endParaRPr lang="en-US" sz="1400" dirty="0"/>
          </a:p>
        </p:txBody>
      </p:sp>
      <p:sp>
        <p:nvSpPr>
          <p:cNvPr id="3" name="Shape 1"/>
          <p:cNvSpPr/>
          <p:nvPr/>
        </p:nvSpPr>
        <p:spPr>
          <a:xfrm>
            <a:off x="8321040" y="182880"/>
            <a:ext cx="548640" cy="457200"/>
          </a:xfrm>
          <a:prstGeom prst="rect">
            <a:avLst/>
          </a:prstGeom>
          <a:solidFill>
            <a:srgbClr val="1E40A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8321040" y="18288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1/5</a:t>
            </a:r>
            <a:endParaRPr lang="en-US" sz="1400" dirty="0"/>
          </a:p>
        </p:txBody>
      </p:sp>
      <p:pic>
        <p:nvPicPr>
          <p:cNvPr id="5" name="Image 0" descr="/home/claude/v5_unpacked/ppt/media/image4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2880" y="685800"/>
            <a:ext cx="5669280" cy="32004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793792" y="2932826"/>
            <a:ext cx="447456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C-1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2420911" y="2286000"/>
            <a:ext cx="4347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C-2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990137" y="3225434"/>
            <a:ext cx="406667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C-3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4251960" y="3434080"/>
            <a:ext cx="406667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C-4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2793792" y="2390394"/>
            <a:ext cx="4347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C-5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6" name="Text 13"/>
          <p:cNvSpPr/>
          <p:nvPr/>
        </p:nvSpPr>
        <p:spPr>
          <a:xfrm>
            <a:off x="5943600" y="731520"/>
            <a:ext cx="29260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日程：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5/23（土）一部 / 5/24（日）メイン</a:t>
            </a:r>
            <a:endParaRPr lang="en-US" sz="900" dirty="0"/>
          </a:p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場所：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各郷 → 雲雀ヶ原への道中</a:t>
            </a:r>
            <a:endParaRPr lang="en-US" sz="900" dirty="0"/>
          </a:p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見せ場：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一般道を進む騎馬武者の列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5943600" y="16459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カメラ配置</a:t>
            </a:r>
            <a:endParaRPr lang="en-US" sz="1300" dirty="0"/>
          </a:p>
        </p:txBody>
      </p:sp>
      <p:sp>
        <p:nvSpPr>
          <p:cNvPr id="18" name="Shape 15"/>
          <p:cNvSpPr/>
          <p:nvPr/>
        </p:nvSpPr>
        <p:spPr>
          <a:xfrm>
            <a:off x="5943600" y="1920240"/>
            <a:ext cx="2286000" cy="0"/>
          </a:xfrm>
          <a:prstGeom prst="line">
            <a:avLst/>
          </a:prstGeom>
          <a:noFill/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6"/>
          <p:cNvSpPr/>
          <p:nvPr/>
        </p:nvSpPr>
        <p:spPr>
          <a:xfrm>
            <a:off x="5943600" y="2011680"/>
            <a:ext cx="292608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11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C-1、C-2</a:t>
            </a:r>
            <a:endParaRPr lang="en-US" sz="9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馬の寄り、臨場感ある映像</a:t>
            </a:r>
            <a:endParaRPr lang="en-US" sz="9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※手持ちカメラ</a:t>
            </a:r>
            <a:endParaRPr lang="en-US" sz="900" dirty="0"/>
          </a:p>
          <a:p>
            <a:pPr marL="0" indent="0">
              <a:lnSpc>
                <a:spcPct val="120000"/>
              </a:lnSpc>
              <a:buNone/>
            </a:pPr>
            <a:endParaRPr lang="en-US" sz="9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1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C-3、C-4</a:t>
            </a:r>
            <a:endParaRPr lang="en-US" sz="9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市街地を進軍する馬の様子を撮影</a:t>
            </a:r>
            <a:endParaRPr lang="en-US" sz="9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（※南口は出店あり。固定不可。配置は下見後確定）</a:t>
            </a:r>
            <a:endParaRPr lang="en-US" sz="900" dirty="0"/>
          </a:p>
          <a:p>
            <a:pPr marL="0" indent="0">
              <a:lnSpc>
                <a:spcPct val="120000"/>
              </a:lnSpc>
              <a:buNone/>
            </a:pPr>
            <a:endParaRPr lang="en-US" sz="9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1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C-5</a:t>
            </a:r>
            <a:endParaRPr lang="en-US" sz="9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全景撮影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274320" y="402336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固定設置ではなく、手持ち・即時退避を優先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12 / 16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22860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カメラ配置　　甲冑競馬　雲雀ヶ原祭場地 レース撮影</a:t>
            </a:r>
            <a:endParaRPr lang="en-US" sz="1400" dirty="0"/>
          </a:p>
        </p:txBody>
      </p:sp>
      <p:sp>
        <p:nvSpPr>
          <p:cNvPr id="3" name="Shape 1"/>
          <p:cNvSpPr/>
          <p:nvPr/>
        </p:nvSpPr>
        <p:spPr>
          <a:xfrm>
            <a:off x="8321040" y="182880"/>
            <a:ext cx="548640" cy="457200"/>
          </a:xfrm>
          <a:prstGeom prst="rect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8321040" y="18288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2/5</a:t>
            </a:r>
            <a:endParaRPr lang="en-US" sz="1400" dirty="0"/>
          </a:p>
        </p:txBody>
      </p:sp>
      <p:pic>
        <p:nvPicPr>
          <p:cNvPr id="5" name="Image 0" descr="/home/claude/hibarigahara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160" y="685800"/>
            <a:ext cx="5669280" cy="3840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564" y="2322576"/>
            <a:ext cx="42976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C-1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3665969" y="3781560"/>
            <a:ext cx="39160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C-2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937442" y="3184660"/>
            <a:ext cx="39160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C-3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2449200" y="2681890"/>
            <a:ext cx="39160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C-4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4317921" y="2313432"/>
            <a:ext cx="391602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C-5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6" name="Shape 13"/>
          <p:cNvSpPr/>
          <p:nvPr/>
        </p:nvSpPr>
        <p:spPr>
          <a:xfrm>
            <a:off x="3172968" y="1709928"/>
            <a:ext cx="256032" cy="256032"/>
          </a:xfrm>
          <a:prstGeom prst="ellipse">
            <a:avLst/>
          </a:prstGeom>
          <a:solidFill>
            <a:srgbClr val="6B21A8">
              <a:alpha val="85000"/>
            </a:srgbClr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3172968" y="1709928"/>
            <a:ext cx="2560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★</a:t>
            </a:r>
            <a:endParaRPr lang="en-US" sz="1000" dirty="0"/>
          </a:p>
        </p:txBody>
      </p:sp>
      <p:sp>
        <p:nvSpPr>
          <p:cNvPr id="18" name="Text 15"/>
          <p:cNvSpPr/>
          <p:nvPr/>
        </p:nvSpPr>
        <p:spPr>
          <a:xfrm>
            <a:off x="5943600" y="731520"/>
            <a:ext cx="2926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日程：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5/24（日）12:00〜</a:t>
            </a:r>
            <a:endParaRPr lang="en-US" sz="900" dirty="0"/>
          </a:p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見せ場：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甲冑武者が猛スピードで駆け抜ける迫力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5943600" y="137160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カメラ配置</a:t>
            </a:r>
            <a:endParaRPr lang="en-US" sz="1300" dirty="0"/>
          </a:p>
        </p:txBody>
      </p:sp>
      <p:sp>
        <p:nvSpPr>
          <p:cNvPr id="20" name="Shape 17"/>
          <p:cNvSpPr/>
          <p:nvPr/>
        </p:nvSpPr>
        <p:spPr>
          <a:xfrm>
            <a:off x="5943600" y="1645920"/>
            <a:ext cx="2286000" cy="0"/>
          </a:xfrm>
          <a:prstGeom prst="line">
            <a:avLst/>
          </a:prstGeom>
          <a:noFill/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8"/>
          <p:cNvSpPr/>
          <p:nvPr/>
        </p:nvSpPr>
        <p:spPr>
          <a:xfrm>
            <a:off x="5943600" y="1737360"/>
            <a:ext cx="292608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C-1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レースのスタートの瞬間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※砂かぶり席付近は立ち撮影要注意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C-2、C-3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レースの臨場感をとらえる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C-4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レースの全景（報道やぐら）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C-5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ストレートを正面からとらえる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※第一コーナーは一般販売席（来場者優先）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6B21A8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★ 騎馬武者視点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宇多郷陣屋にて対応（殿メール）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274320" y="457200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92400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まとい場後方は身を乗り出さない ｜ 本陣山（右上）→ 月餅シーン</a:t>
            </a:r>
            <a:endParaRPr lang="en-US" sz="800" dirty="0"/>
          </a:p>
        </p:txBody>
      </p:sp>
      <p:sp>
        <p:nvSpPr>
          <p:cNvPr id="23" name="Text 20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13 / 16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22860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カメラ配置　　神旗争奪戦　雲雀ヶ原祭場地 ハイライト撮影</a:t>
            </a:r>
            <a:endParaRPr lang="en-US" sz="1400" dirty="0"/>
          </a:p>
        </p:txBody>
      </p:sp>
      <p:sp>
        <p:nvSpPr>
          <p:cNvPr id="3" name="Shape 1"/>
          <p:cNvSpPr/>
          <p:nvPr/>
        </p:nvSpPr>
        <p:spPr>
          <a:xfrm>
            <a:off x="8321040" y="182880"/>
            <a:ext cx="548640" cy="457200"/>
          </a:xfrm>
          <a:prstGeom prst="rect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8321040" y="18288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3/5</a:t>
            </a:r>
            <a:endParaRPr lang="en-US" sz="1400" dirty="0"/>
          </a:p>
        </p:txBody>
      </p:sp>
      <p:pic>
        <p:nvPicPr>
          <p:cNvPr id="5" name="Image 0" descr="/home/claude/hibarigahara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7160" y="685800"/>
            <a:ext cx="5669280" cy="38404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844182" y="2624328"/>
            <a:ext cx="429769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C-1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9" name="Text 6"/>
          <p:cNvSpPr/>
          <p:nvPr/>
        </p:nvSpPr>
        <p:spPr>
          <a:xfrm>
            <a:off x="2932599" y="3976666"/>
            <a:ext cx="429769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C-2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1" name="Text 8"/>
          <p:cNvSpPr/>
          <p:nvPr/>
        </p:nvSpPr>
        <p:spPr>
          <a:xfrm>
            <a:off x="2081058" y="2459736"/>
            <a:ext cx="5033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C-3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3" name="Text 10"/>
          <p:cNvSpPr/>
          <p:nvPr/>
        </p:nvSpPr>
        <p:spPr>
          <a:xfrm>
            <a:off x="4037075" y="2676065"/>
            <a:ext cx="429769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C-4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19896" y="3857328"/>
            <a:ext cx="429769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C-5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6" name="Shape 13"/>
          <p:cNvSpPr/>
          <p:nvPr/>
        </p:nvSpPr>
        <p:spPr>
          <a:xfrm>
            <a:off x="2807208" y="1252728"/>
            <a:ext cx="256032" cy="256032"/>
          </a:xfrm>
          <a:prstGeom prst="ellipse">
            <a:avLst/>
          </a:prstGeom>
          <a:solidFill>
            <a:srgbClr val="166534">
              <a:alpha val="85000"/>
            </a:srgbClr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2807208" y="1252728"/>
            <a:ext cx="2560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★</a:t>
            </a:r>
            <a:endParaRPr lang="en-US" sz="1000" dirty="0"/>
          </a:p>
        </p:txBody>
      </p:sp>
      <p:sp>
        <p:nvSpPr>
          <p:cNvPr id="18" name="Shape 15"/>
          <p:cNvSpPr/>
          <p:nvPr/>
        </p:nvSpPr>
        <p:spPr>
          <a:xfrm>
            <a:off x="3538728" y="1892808"/>
            <a:ext cx="256032" cy="256032"/>
          </a:xfrm>
          <a:prstGeom prst="ellipse">
            <a:avLst/>
          </a:prstGeom>
          <a:solidFill>
            <a:srgbClr val="6B21A8">
              <a:alpha val="85000"/>
            </a:srgbClr>
          </a:solidFill>
          <a:ln w="1905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Text 16"/>
          <p:cNvSpPr/>
          <p:nvPr/>
        </p:nvSpPr>
        <p:spPr>
          <a:xfrm>
            <a:off x="3538728" y="1892808"/>
            <a:ext cx="2560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FFFFF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★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5943600" y="731520"/>
            <a:ext cx="29260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日程：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5/24（日）13:00〜</a:t>
            </a:r>
            <a:endParaRPr lang="en-US" sz="900" dirty="0"/>
          </a:p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見せ場：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神旗を目がけて騎馬が一気に集結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5943600" y="137160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カメラ配置</a:t>
            </a:r>
            <a:endParaRPr lang="en-US" sz="1300" dirty="0"/>
          </a:p>
        </p:txBody>
      </p:sp>
      <p:sp>
        <p:nvSpPr>
          <p:cNvPr id="22" name="Shape 19"/>
          <p:cNvSpPr/>
          <p:nvPr/>
        </p:nvSpPr>
        <p:spPr>
          <a:xfrm>
            <a:off x="5943600" y="1645920"/>
            <a:ext cx="2286000" cy="0"/>
          </a:xfrm>
          <a:prstGeom prst="line">
            <a:avLst/>
          </a:prstGeom>
          <a:noFill/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0"/>
          <p:cNvSpPr/>
          <p:nvPr/>
        </p:nvSpPr>
        <p:spPr>
          <a:xfrm>
            <a:off x="5943600" y="1737360"/>
            <a:ext cx="292608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C-1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馬場内で旗を取り合う様子を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近くから捉える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C-2、C-3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馬場内で旗を取り合う様子を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外側から捉える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※C3：八番〜第一コーナー間は要注意区域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C-4、C-5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全景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6B21A8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★ 騎馬武者視点　要相談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66534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★ ドローンカメラ</a:t>
            </a:r>
            <a:endParaRPr lang="en-US" sz="9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（航空局許可取得中）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274320" y="457200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撮影やぐらは報道腕章で使用可 ｜ 花火発射台は左右2箇所</a:t>
            </a:r>
            <a:endParaRPr lang="en-US" sz="800" dirty="0"/>
          </a:p>
        </p:txBody>
      </p:sp>
      <p:sp>
        <p:nvSpPr>
          <p:cNvPr id="25" name="Text 22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14 / 16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22860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カメラ配置　　野馬懸　小高神社 神事撮影</a:t>
            </a:r>
            <a:endParaRPr lang="en-US" sz="1400" dirty="0"/>
          </a:p>
        </p:txBody>
      </p:sp>
      <p:sp>
        <p:nvSpPr>
          <p:cNvPr id="3" name="Shape 1"/>
          <p:cNvSpPr/>
          <p:nvPr/>
        </p:nvSpPr>
        <p:spPr>
          <a:xfrm>
            <a:off x="8321040" y="182880"/>
            <a:ext cx="548640" cy="457200"/>
          </a:xfrm>
          <a:prstGeom prst="rect">
            <a:avLst/>
          </a:prstGeom>
          <a:solidFill>
            <a:srgbClr val="16653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8321040" y="18288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4/5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274320" y="68580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日程：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5/25（月）10:20〜</a:t>
            </a:r>
            <a:endParaRPr lang="en-US" sz="900" dirty="0"/>
          </a:p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場所：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小高神社（南相馬市小高区）</a:t>
            </a:r>
            <a:endParaRPr lang="en-US" sz="900" dirty="0"/>
          </a:p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見せ場：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裸馬を追い、捕らえ、奉納する神事の緊張感</a:t>
            </a:r>
            <a:endParaRPr lang="en-US" sz="900" dirty="0"/>
          </a:p>
        </p:txBody>
      </p:sp>
      <p:pic>
        <p:nvPicPr>
          <p:cNvPr id="6" name="Image 0" descr="/home/claude/v5_unpacked/ppt/media/image7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320" y="1691508"/>
            <a:ext cx="4945380" cy="315481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3567303" y="3342198"/>
            <a:ext cx="40005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C-1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2819400" y="3566292"/>
            <a:ext cx="376428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C-2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2" name="Text 9"/>
          <p:cNvSpPr/>
          <p:nvPr/>
        </p:nvSpPr>
        <p:spPr>
          <a:xfrm>
            <a:off x="1662178" y="3995928"/>
            <a:ext cx="376427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C-3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4" name="Text 11"/>
          <p:cNvSpPr/>
          <p:nvPr/>
        </p:nvSpPr>
        <p:spPr>
          <a:xfrm>
            <a:off x="2627885" y="4142232"/>
            <a:ext cx="376427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0000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C-4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987550" y="3703320"/>
            <a:ext cx="911098" cy="474980"/>
          </a:xfrm>
          <a:prstGeom prst="rect">
            <a:avLst/>
          </a:prstGeom>
          <a:solidFill>
            <a:srgbClr val="000000">
              <a:alpha val="10000"/>
            </a:srgbClr>
          </a:solidFill>
          <a:ln w="25400">
            <a:solidFill>
              <a:srgbClr val="B91C1C"/>
            </a:solidFill>
            <a:prstDash val="dash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274320" y="1371600"/>
            <a:ext cx="50292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800" b="1" dirty="0">
                <a:solidFill>
                  <a:srgbClr val="92400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事務局管轄外。5月ロケハン時に宮司・関係者へ挨拶・相談。</a:t>
            </a:r>
            <a:endParaRPr lang="en-US" sz="800" dirty="0"/>
          </a:p>
        </p:txBody>
      </p:sp>
      <p:sp>
        <p:nvSpPr>
          <p:cNvPr id="17" name="Text 14"/>
          <p:cNvSpPr/>
          <p:nvPr/>
        </p:nvSpPr>
        <p:spPr>
          <a:xfrm>
            <a:off x="4114800" y="96012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撮影ポイントの許諾は神社</a:t>
            </a:r>
            <a:endParaRPr lang="en-US" sz="1000" dirty="0"/>
          </a:p>
        </p:txBody>
      </p:sp>
      <p:sp>
        <p:nvSpPr>
          <p:cNvPr id="18" name="Text 15"/>
          <p:cNvSpPr/>
          <p:nvPr/>
        </p:nvSpPr>
        <p:spPr>
          <a:xfrm>
            <a:off x="5943600" y="137160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カメラ配置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5943600" y="1645920"/>
            <a:ext cx="2286000" cy="0"/>
          </a:xfrm>
          <a:prstGeom prst="line">
            <a:avLst/>
          </a:prstGeom>
          <a:noFill/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7"/>
          <p:cNvSpPr/>
          <p:nvPr/>
        </p:nvSpPr>
        <p:spPr>
          <a:xfrm>
            <a:off x="5943600" y="1737360"/>
            <a:ext cx="292608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C-1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馬が入ってくる様子を捉える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C-2、C-3、C-4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野馬懸の様子を近くから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捉える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6B21A8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★ お小人カメラ（白系）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殿が小高騎馬会長に確認中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15 / 16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22860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カメラ配置　　相馬中村神社　出陣式</a:t>
            </a:r>
            <a:endParaRPr lang="en-US" sz="1400" dirty="0"/>
          </a:p>
        </p:txBody>
      </p:sp>
      <p:sp>
        <p:nvSpPr>
          <p:cNvPr id="3" name="Shape 1"/>
          <p:cNvSpPr/>
          <p:nvPr/>
        </p:nvSpPr>
        <p:spPr>
          <a:xfrm>
            <a:off x="8321040" y="182880"/>
            <a:ext cx="548640" cy="457200"/>
          </a:xfrm>
          <a:prstGeom prst="rect">
            <a:avLst/>
          </a:prstGeom>
          <a:solidFill>
            <a:srgbClr val="1E40A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8321040" y="182880"/>
            <a:ext cx="548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5/5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6400800" y="228600"/>
            <a:ext cx="1645920" cy="320040"/>
          </a:xfrm>
          <a:prstGeom prst="rect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Text 4"/>
          <p:cNvSpPr/>
          <p:nvPr/>
        </p:nvSpPr>
        <p:spPr>
          <a:xfrm>
            <a:off x="6400800" y="228600"/>
            <a:ext cx="1645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v6 新規追加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457200" y="731520"/>
            <a:ext cx="8229600" cy="4114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0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日程：</a:t>
            </a:r>
            <a:r>
              <a:rPr lang="en-US" sz="10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5/23（土）8:30〜8:50</a:t>
            </a:r>
            <a:endParaRPr lang="en-US" sz="1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0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場所：</a:t>
            </a:r>
            <a:r>
              <a:rPr lang="en-US" sz="10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相馬中村神社（相馬市中村・中村城跡内）</a:t>
            </a:r>
            <a:endParaRPr lang="en-US" sz="1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0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行事：</a:t>
            </a:r>
            <a:r>
              <a:rPr lang="en-US" sz="10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出陣式（総大将の訓示）</a:t>
            </a:r>
            <a:endParaRPr lang="en-US" sz="1000" dirty="0"/>
          </a:p>
          <a:p>
            <a:pPr marL="0" indent="0">
              <a:lnSpc>
                <a:spcPct val="150000"/>
              </a:lnSpc>
              <a:buNone/>
            </a:pPr>
            <a:endParaRPr lang="en-US" sz="1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3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撮影のポイント</a:t>
            </a:r>
            <a:endParaRPr lang="en-US" sz="1000" dirty="0"/>
          </a:p>
          <a:p>
            <a:pPr marL="0" indent="0">
              <a:lnSpc>
                <a:spcPct val="150000"/>
              </a:lnSpc>
              <a:buNone/>
            </a:pPr>
            <a:endParaRPr lang="en-US" sz="1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中村城跡の丘の上に社殿があり、参道から階段を上がった先が本殿。</a:t>
            </a:r>
            <a:endParaRPr lang="en-US" sz="1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参道側から見える灯篭・鳥居・参道の構図は、出陣の空気感を伝える象徴的なシーン。</a:t>
            </a:r>
            <a:endParaRPr lang="en-US" sz="1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入口には狛犬の代わりに馬の像が並ぶ独特の雰囲気。</a:t>
            </a:r>
            <a:endParaRPr lang="en-US" sz="1000" dirty="0"/>
          </a:p>
          <a:p>
            <a:pPr marL="0" indent="0">
              <a:lnSpc>
                <a:spcPct val="150000"/>
              </a:lnSpc>
              <a:buNone/>
            </a:pPr>
            <a:endParaRPr lang="en-US" sz="1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000" b="1" dirty="0">
                <a:solidFill>
                  <a:srgbClr val="6B21A8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★ 騎馬目線カメラの装着は出陣式直後（8:50〜）に実施。</a:t>
            </a:r>
            <a:endParaRPr lang="en-US" sz="1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0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　装着スタッフは出陣式中に殿の近くで待機する必要あり。</a:t>
            </a:r>
            <a:endParaRPr lang="en-US" sz="1000" dirty="0"/>
          </a:p>
          <a:p>
            <a:pPr marL="0" indent="0">
              <a:lnSpc>
                <a:spcPct val="150000"/>
              </a:lnSpc>
              <a:buNone/>
            </a:pPr>
            <a:endParaRPr lang="en-US" sz="1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000" i="1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※境内の詳細図面・カメラ配置はロケハン後に追加予定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16 / 16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320040"/>
            <a:ext cx="73152" cy="365760"/>
          </a:xfrm>
          <a:prstGeom prst="rect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7315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メイン 4コンテンツ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502920" y="118872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野馬追の撮影として必ず押さえるべき4つの行事。本番：5/23(土)〜25(月)の3日間。</a:t>
            </a:r>
            <a:endParaRPr lang="en-US" sz="10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00200"/>
          <a:ext cx="8412480" cy="2331720"/>
        </p:xfrm>
        <a:graphic>
          <a:graphicData uri="http://schemas.openxmlformats.org/drawingml/2006/table">
            <a:tbl>
              <a:tblPr/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#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行事名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日程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場所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概要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1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御行列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5/23（土）一部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5/24（日）メイン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各郷 → 雲雀ヶ原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への道中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5つの郷の騎馬隊が進軍。一般道を武者が歩く「象徴的シーン」。正面から迫る騎馬列がVRの主役。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2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甲冑競馬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5/24（日）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12:00〜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雲雀ヶ原祭場地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甲冑武者による競馬。5〜6レース。第1レースが最も名誉。スピード感がVRの見せ場。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3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神旗争奪戦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5/24（日）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13:00〜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雲雀ヶ原祭場地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花火合図で旗を取り合う。20数騎・十数回。集結シーンが最大の見せ場。ドローン空撮で史上初のアングル。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4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野馬懸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5/25（月）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10:20〜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小高神社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（南相馬市小高区）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白装束の御小人が裸馬を捕まえ、神馬として奉納。竹柵内で展開する神事の緊張感。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2 / 16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320040"/>
            <a:ext cx="73152" cy="365760"/>
          </a:xfrm>
          <a:prstGeom prst="rect">
            <a:avLst/>
          </a:prstGeom>
          <a:solidFill>
            <a:srgbClr val="92400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92400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※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7315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イベント別　撮影制約・注意事項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502920" y="118872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報道腕章5名分確定。今年から場内撮影許可は一般販売停止。カメラ配置は制約条件を前提に設計すること。</a:t>
            </a:r>
            <a:endParaRPr lang="en-US" sz="10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00200"/>
          <a:ext cx="8412480" cy="2651760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行事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主な制約・注意点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御行列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三脚不可（馬が逸れる危険あり）。すぐ退避できる体勢が必須。報道腕章着用で指定エリア内対応。桟敷席・出店スペースに支障のない配置が条件。南口付近は出店エリアのためハンディのみ。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甲冑競馬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1レース約1,200m・5分以内。レース間転換が短くカメラ移動困難。今年から場内撮影許可は販売停止（馬場内は騎馬家族・関係者のみ）。砂かぶり席付近は立ち撮影不可。第一コーナーは一般販売席（来場者優先）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神旗争奪戦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柵内立入不可。報道やぐらからの撮影が基本。旗の落下地点は毎回異なり予測不能。花火発射台は左右2箇所。八番〜第一コーナー間は要注意区域（騎馬会から立入制限の要望あり）。現場の指示に必ず従うこと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野馬懸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主催は小高神社（事務局に権限なし）。撮影許可は宮司への直接交渉が必要。殿が木場会長経由で一報済み。5/15ロケハン時に挨拶・打ち合わせ予定。柵内は絶対立入不可。坂道脇がカメラ位置候補。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3 / 16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320040"/>
            <a:ext cx="73152" cy="365760"/>
          </a:xfrm>
          <a:prstGeom prst="rect">
            <a:avLst/>
          </a:prstGeom>
          <a:solidFill>
            <a:srgbClr val="16653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66534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MAP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7315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全体マップ（位置関係 概念図）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502920" y="11887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※正確な地図は別途Googleマップ等を参照。ロケハン後に実地図に差替え予定。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457200" y="1554480"/>
            <a:ext cx="457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N ↑</a:t>
            </a:r>
            <a:endParaRPr lang="en-US" sz="1000" dirty="0"/>
          </a:p>
        </p:txBody>
      </p:sp>
      <p:sp>
        <p:nvSpPr>
          <p:cNvPr id="7" name="Shape 5"/>
          <p:cNvSpPr/>
          <p:nvPr/>
        </p:nvSpPr>
        <p:spPr>
          <a:xfrm>
            <a:off x="731520" y="1828800"/>
            <a:ext cx="3200400" cy="1005840"/>
          </a:xfrm>
          <a:prstGeom prst="roundRect">
            <a:avLst>
              <a:gd name="adj" fmla="val 7273"/>
            </a:avLst>
          </a:prstGeom>
          <a:solidFill>
            <a:srgbClr val="EFF6FF"/>
          </a:solidFill>
          <a:ln w="19050">
            <a:solidFill>
              <a:srgbClr val="1E40A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Text 6"/>
          <p:cNvSpPr/>
          <p:nvPr/>
        </p:nvSpPr>
        <p:spPr>
          <a:xfrm>
            <a:off x="822960" y="1828800"/>
            <a:ext cx="1097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1E40A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相馬市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822960" y="2103120"/>
            <a:ext cx="2926080" cy="685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1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相馬中村神社</a:t>
            </a:r>
            <a:endParaRPr lang="en-US" sz="1100" dirty="0"/>
          </a:p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出陣式（5/23 土 8:30）</a:t>
            </a:r>
            <a:endParaRPr lang="en-US" sz="1100" dirty="0"/>
          </a:p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三の丸御屋敷（甲冑着用・出陣準備）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1645920" y="2880360"/>
            <a:ext cx="1371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↓ 車で約30分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31520" y="3200400"/>
            <a:ext cx="3200400" cy="1280160"/>
          </a:xfrm>
          <a:prstGeom prst="roundRect">
            <a:avLst>
              <a:gd name="adj" fmla="val 5714"/>
            </a:avLst>
          </a:prstGeom>
          <a:solidFill>
            <a:srgbClr val="FEF2F2"/>
          </a:solidFill>
          <a:ln w="25400">
            <a:solidFill>
              <a:srgbClr val="B91C1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Text 10"/>
          <p:cNvSpPr/>
          <p:nvPr/>
        </p:nvSpPr>
        <p:spPr>
          <a:xfrm>
            <a:off x="822960" y="3200400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南相馬市 原町区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822960" y="3474720"/>
            <a:ext cx="292608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★ 雲雀ヶ原祭場地</a:t>
            </a:r>
            <a:endParaRPr lang="en-US" sz="1200" dirty="0"/>
          </a:p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甲冑競馬・神旗争奪戦（5/24 日）</a:t>
            </a:r>
            <a:endParaRPr lang="en-US" sz="1200" dirty="0"/>
          </a:p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宵乗り競馬（5/23 土 15:00）</a:t>
            </a:r>
            <a:endParaRPr lang="en-US" sz="1200" dirty="0"/>
          </a:p>
          <a:p>
            <a:pPr marL="0" indent="0">
              <a:buNone/>
            </a:pPr>
            <a:r>
              <a:rPr lang="en-US" sz="9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南相馬博物館（甲冑装着テスト場所）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645920" y="4526280"/>
            <a:ext cx="1371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↓ 車で約20分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731520" y="4754880"/>
            <a:ext cx="3200400" cy="320040"/>
          </a:xfrm>
          <a:prstGeom prst="roundRect">
            <a:avLst>
              <a:gd name="adj" fmla="val 22857"/>
            </a:avLst>
          </a:prstGeom>
          <a:solidFill>
            <a:srgbClr val="F0FDF4"/>
          </a:solidFill>
          <a:ln w="19050">
            <a:solidFill>
              <a:srgbClr val="166534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4"/>
          <p:cNvSpPr/>
          <p:nvPr/>
        </p:nvSpPr>
        <p:spPr>
          <a:xfrm>
            <a:off x="822960" y="4754880"/>
            <a:ext cx="29260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66534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小高神社（野馬懸 5/25 月）</a:t>
            </a:r>
            <a:endParaRPr lang="en-US" sz="1000" dirty="0"/>
          </a:p>
        </p:txBody>
      </p:sp>
      <p:sp>
        <p:nvSpPr>
          <p:cNvPr id="17" name="Shape 15"/>
          <p:cNvSpPr/>
          <p:nvPr/>
        </p:nvSpPr>
        <p:spPr>
          <a:xfrm>
            <a:off x="4572000" y="1554480"/>
            <a:ext cx="4206240" cy="3566160"/>
          </a:xfrm>
          <a:prstGeom prst="rect">
            <a:avLst/>
          </a:prstGeom>
          <a:solidFill>
            <a:srgbClr val="F1F0EC"/>
          </a:solidFill>
          <a:ln w="12700">
            <a:solidFill>
              <a:srgbClr val="D1D5DB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4663440" y="1600200"/>
            <a:ext cx="4023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御行列ルート（5/24 日曜日）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4754880" y="1965960"/>
            <a:ext cx="6400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9:30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5394960" y="1965960"/>
            <a:ext cx="16459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勢揃い（小川町）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7040880" y="1965960"/>
            <a:ext cx="16459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カメラ装着 8:30〜9:30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4754880" y="2468880"/>
            <a:ext cx="6400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↓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5394960" y="2468880"/>
            <a:ext cx="16459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野馬追通りを南下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7040880" y="2468880"/>
            <a:ext cx="16459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正面から迫る騎馬列 = VRの主役</a:t>
            </a:r>
            <a:endParaRPr lang="en-US" sz="800" dirty="0"/>
          </a:p>
        </p:txBody>
      </p:sp>
      <p:sp>
        <p:nvSpPr>
          <p:cNvPr id="25" name="Shape 23"/>
          <p:cNvSpPr/>
          <p:nvPr/>
        </p:nvSpPr>
        <p:spPr>
          <a:xfrm>
            <a:off x="4663440" y="2953512"/>
            <a:ext cx="4023360" cy="457200"/>
          </a:xfrm>
          <a:prstGeom prst="rect">
            <a:avLst/>
          </a:prstGeom>
          <a:solidFill>
            <a:srgbClr val="FFFBE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4"/>
          <p:cNvSpPr/>
          <p:nvPr/>
        </p:nvSpPr>
        <p:spPr>
          <a:xfrm>
            <a:off x="4754880" y="2971800"/>
            <a:ext cx="6400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10:30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5394960" y="2971800"/>
            <a:ext cx="16459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宇多郷 付近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7040880" y="2971800"/>
            <a:ext cx="16459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★ カメラ付替え：総大将→御使番</a:t>
            </a:r>
            <a:endParaRPr lang="en-US" sz="800" dirty="0"/>
          </a:p>
        </p:txBody>
      </p:sp>
      <p:sp>
        <p:nvSpPr>
          <p:cNvPr id="29" name="Text 27"/>
          <p:cNvSpPr/>
          <p:nvPr/>
        </p:nvSpPr>
        <p:spPr>
          <a:xfrm>
            <a:off x="4754880" y="3474720"/>
            <a:ext cx="6400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11:00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5394960" y="3474720"/>
            <a:ext cx="16459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雲雀ヶ原 到着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7040880" y="3474720"/>
            <a:ext cx="16459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式典 → 本陣山（月餅）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4663440" y="3959352"/>
            <a:ext cx="4023360" cy="457200"/>
          </a:xfrm>
          <a:prstGeom prst="rect">
            <a:avLst/>
          </a:prstGeom>
          <a:solidFill>
            <a:srgbClr val="FFFBE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3" name="Text 31"/>
          <p:cNvSpPr/>
          <p:nvPr/>
        </p:nvSpPr>
        <p:spPr>
          <a:xfrm>
            <a:off x="4754880" y="3977640"/>
            <a:ext cx="6400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12:00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5394960" y="3977640"/>
            <a:ext cx="16459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甲冑競馬</a:t>
            </a:r>
            <a:endParaRPr lang="en-US" sz="900" dirty="0"/>
          </a:p>
        </p:txBody>
      </p:sp>
      <p:sp>
        <p:nvSpPr>
          <p:cNvPr id="35" name="Text 33"/>
          <p:cNvSpPr/>
          <p:nvPr/>
        </p:nvSpPr>
        <p:spPr>
          <a:xfrm>
            <a:off x="7040880" y="3977640"/>
            <a:ext cx="16459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報道やぐら確保が最優先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4663440" y="4462272"/>
            <a:ext cx="4023360" cy="457200"/>
          </a:xfrm>
          <a:prstGeom prst="rect">
            <a:avLst/>
          </a:prstGeom>
          <a:solidFill>
            <a:srgbClr val="FFFBEB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7" name="Text 35"/>
          <p:cNvSpPr/>
          <p:nvPr/>
        </p:nvSpPr>
        <p:spPr>
          <a:xfrm>
            <a:off x="4754880" y="4480560"/>
            <a:ext cx="6400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13:00</a:t>
            </a:r>
            <a:endParaRPr lang="en-US" sz="900" dirty="0"/>
          </a:p>
        </p:txBody>
      </p:sp>
      <p:sp>
        <p:nvSpPr>
          <p:cNvPr id="38" name="Text 36"/>
          <p:cNvSpPr/>
          <p:nvPr/>
        </p:nvSpPr>
        <p:spPr>
          <a:xfrm>
            <a:off x="5394960" y="4480560"/>
            <a:ext cx="16459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神旗争奪戦</a:t>
            </a:r>
            <a:endParaRPr lang="en-US" sz="900" dirty="0"/>
          </a:p>
        </p:txBody>
      </p:sp>
      <p:sp>
        <p:nvSpPr>
          <p:cNvPr id="39" name="Text 37"/>
          <p:cNvSpPr/>
          <p:nvPr/>
        </p:nvSpPr>
        <p:spPr>
          <a:xfrm>
            <a:off x="7040880" y="4480560"/>
            <a:ext cx="164592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ドローン空撮 ＋ やぐらから</a:t>
            </a:r>
            <a:endParaRPr lang="en-US" sz="800" dirty="0"/>
          </a:p>
        </p:txBody>
      </p:sp>
      <p:sp>
        <p:nvSpPr>
          <p:cNvPr id="40" name="Text 38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4 / 16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320040"/>
            <a:ext cx="73152" cy="365760"/>
          </a:xfrm>
          <a:prstGeom prst="rect">
            <a:avLst/>
          </a:prstGeom>
          <a:solidFill>
            <a:srgbClr val="1E40A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40A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2-1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7315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固定カメラ（基本方針）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502920" y="1371600"/>
            <a:ext cx="822960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80000"/>
              </a:lnSpc>
              <a:buNone/>
            </a:pPr>
            <a:r>
              <a:rPr lang="en-US" sz="12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没入感を優先し、カメラはなるべく動かさない</a:t>
            </a:r>
            <a:endParaRPr lang="en-US" sz="1200" dirty="0"/>
          </a:p>
          <a:p>
            <a:pPr marL="0" indent="0">
              <a:lnSpc>
                <a:spcPct val="180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馬が正面から来る・通り過ぎる・抜けていく、を近距離で捉えるのが核</a:t>
            </a:r>
            <a:endParaRPr lang="en-US" sz="1200" dirty="0"/>
          </a:p>
          <a:p>
            <a:pPr marL="0" indent="0">
              <a:lnSpc>
                <a:spcPct val="180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VR映像として気持ち悪くならないためにも「動かない」が原則</a:t>
            </a:r>
            <a:endParaRPr lang="en-US" sz="1200" dirty="0"/>
          </a:p>
          <a:p>
            <a:pPr marL="0" indent="0">
              <a:lnSpc>
                <a:spcPct val="180000"/>
              </a:lnSpc>
              <a:buNone/>
            </a:pPr>
            <a:endParaRPr lang="en-US" sz="1200" dirty="0"/>
          </a:p>
          <a:p>
            <a:pPr marL="0" indent="0">
              <a:lnSpc>
                <a:spcPct val="180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ただし、御行列・観覧席・出店周辺では固定設置を避け、</a:t>
            </a:r>
            <a:endParaRPr lang="en-US" sz="1200" dirty="0"/>
          </a:p>
          <a:p>
            <a:pPr marL="0" indent="0">
              <a:lnSpc>
                <a:spcPct val="180000"/>
              </a:lnSpc>
              <a:buNone/>
            </a:pPr>
            <a:r>
              <a:rPr lang="en-US" sz="12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手持ち・短時間設置・即時退避を優先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5 / 16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320040"/>
            <a:ext cx="73152" cy="365760"/>
          </a:xfrm>
          <a:prstGeom prst="rect">
            <a:avLst/>
          </a:prstGeom>
          <a:solidFill>
            <a:srgbClr val="6B21A8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6B21A8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2-2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7315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騎馬武者視点（VR最大の見せ場）</a:t>
            </a:r>
            <a:endParaRPr lang="en-US" sz="2200" dirty="0"/>
          </a:p>
        </p:txBody>
      </p:sp>
      <p:sp>
        <p:nvSpPr>
          <p:cNvPr id="5" name="Shape 3"/>
          <p:cNvSpPr/>
          <p:nvPr/>
        </p:nvSpPr>
        <p:spPr>
          <a:xfrm>
            <a:off x="6858000" y="777240"/>
            <a:ext cx="1645920" cy="320040"/>
          </a:xfrm>
          <a:prstGeom prst="rect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Text 4"/>
          <p:cNvSpPr/>
          <p:nvPr/>
        </p:nvSpPr>
        <p:spPr>
          <a:xfrm>
            <a:off x="6858000" y="777240"/>
            <a:ext cx="1645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v6 大幅更新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2920" y="12344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殿（相馬氏）との調整により、本番での甲冑装着が実現。クリップ式の小型カメラで実施。</a:t>
            </a:r>
            <a:endParaRPr lang="en-US" sz="1000" dirty="0"/>
          </a:p>
        </p:txBody>
      </p:sp>
      <p:sp>
        <p:nvSpPr>
          <p:cNvPr id="8" name="Shape 6"/>
          <p:cNvSpPr/>
          <p:nvPr/>
        </p:nvSpPr>
        <p:spPr>
          <a:xfrm>
            <a:off x="365760" y="1645920"/>
            <a:ext cx="4114800" cy="3108960"/>
          </a:xfrm>
          <a:prstGeom prst="rect">
            <a:avLst/>
          </a:prstGeom>
          <a:solidFill>
            <a:srgbClr val="FAF5FF"/>
          </a:solidFill>
          <a:ln w="12700">
            <a:solidFill>
              <a:srgbClr val="E9D5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457200" y="1691640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6B21A8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装着方式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457200" y="2011680"/>
            <a:ext cx="393192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機材：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GoPro / Insta360 GO Ultra / DJI Osmo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（黒色・可能な限り小型のもの）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取付方法：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クリップ式（SmallRigミニクランプ等）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甲冑にメガネ拭きを噛ませて傷防止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装着位置：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胸元 or 胴の内側（シーンにより変更）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口上 → 胸元OK / 競馬 → 頭部（鉢巻）が理想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落下防止：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黒紐ストラップ併用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3日目（野馬懸）：</a:t>
            </a:r>
            <a:r>
              <a:rPr lang="en-US" sz="900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白装束のため白系カメラが必要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4663440" y="1645920"/>
            <a:ext cx="4114800" cy="1371600"/>
          </a:xfrm>
          <a:prstGeom prst="rect">
            <a:avLst/>
          </a:prstGeom>
          <a:solidFill>
            <a:srgbClr val="FEF2F2"/>
          </a:solidFill>
          <a:ln w="12700">
            <a:solidFill>
              <a:srgbClr val="FECAC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Text 10"/>
          <p:cNvSpPr/>
          <p:nvPr/>
        </p:nvSpPr>
        <p:spPr>
          <a:xfrm>
            <a:off x="4754880" y="169164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NG事項（殿フィードバック）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754880" y="2011680"/>
            <a:ext cx="3840480" cy="960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おでこ（ヘッドカメラ）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 → 「かっこ悪い」却下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首掛けネックレスタイプ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 → 目立ちすぎてNG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両面テープ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 → 漆の甲冑が剥がれるリスク不可</a:t>
            </a:r>
            <a:endParaRPr lang="en-US" sz="9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日曜メインの神旗争奪戦</a:t>
            </a: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 → 気合入るためNG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663440" y="3200400"/>
            <a:ext cx="4114800" cy="1554480"/>
          </a:xfrm>
          <a:prstGeom prst="rect">
            <a:avLst/>
          </a:prstGeom>
          <a:solidFill>
            <a:srgbClr val="FFFBEB"/>
          </a:solidFill>
          <a:ln w="12700">
            <a:solidFill>
              <a:srgbClr val="FDE68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Text 13"/>
          <p:cNvSpPr/>
          <p:nvPr/>
        </p:nvSpPr>
        <p:spPr>
          <a:xfrm>
            <a:off x="4754880" y="324612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92400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★ 最もリスクの低いシーン：月餅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4754880" y="3566160"/>
            <a:ext cx="384048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総代表（相馬氏）は座ったまま、前を400騎が通過し口上を述べる。</a:t>
            </a:r>
            <a:endParaRPr lang="en-US" sz="9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9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座っているだけなので取付け・取外しが容易。</a:t>
            </a:r>
            <a:endParaRPr lang="en-US" sz="9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9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他社には撮れない映像。確実に撮れるシーン。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6 / 16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320040"/>
            <a:ext cx="73152" cy="365760"/>
          </a:xfrm>
          <a:prstGeom prst="rect">
            <a:avLst/>
          </a:prstGeom>
          <a:solidFill>
            <a:srgbClr val="166534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66534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2-3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7315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ドローン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502920" y="1371600"/>
            <a:ext cx="82296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60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地上から空に上昇するカメラワークで、VRならではの浮遊感を演出。</a:t>
            </a:r>
            <a:endParaRPr lang="en-US" sz="11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特に「神旗争奪戦」で旗が落ちてくる様子や一点に集まる騎馬群を</a:t>
            </a:r>
            <a:endParaRPr lang="en-US" sz="11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これまでになかった壮大なアングルで捉える。</a:t>
            </a:r>
            <a:endParaRPr lang="en-US" sz="1100" dirty="0"/>
          </a:p>
          <a:p>
            <a:pPr marL="0" indent="0">
              <a:lnSpc>
                <a:spcPct val="160000"/>
              </a:lnSpc>
              <a:buNone/>
            </a:pPr>
            <a:endParaRPr lang="en-US" sz="11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1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担当：イリュージョン（2名）｜5/23 福島入り</a:t>
            </a:r>
            <a:endParaRPr lang="en-US" sz="11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機体：DJI 360度撮影対応ドローン（455g）</a:t>
            </a:r>
            <a:endParaRPr lang="en-US" sz="11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航空局申請：提出済み（追加資料対応中・間に合う見込み）</a:t>
            </a:r>
            <a:endParaRPr lang="en-US" sz="1100" dirty="0"/>
          </a:p>
          <a:p>
            <a:pPr marL="0" indent="0">
              <a:lnSpc>
                <a:spcPct val="160000"/>
              </a:lnSpc>
              <a:buNone/>
            </a:pPr>
            <a:endParaRPr lang="en-US" sz="11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実績：前回は競技場上空・150m以下・航空局許可取得で飛行。</a:t>
            </a:r>
            <a:endParaRPr lang="en-US" sz="1100" dirty="0"/>
          </a:p>
          <a:p>
            <a:pPr marL="0" indent="0">
              <a:lnSpc>
                <a:spcPct val="16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今年は事務局発注なし（電波干渉の心配なし）。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7 / 16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320040"/>
            <a:ext cx="73152" cy="365760"/>
          </a:xfrm>
          <a:prstGeom prst="rect">
            <a:avLst/>
          </a:prstGeom>
          <a:solidFill>
            <a:srgbClr val="B91C1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B91C1C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NEW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7315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騎馬目線カメラ 装着タイムライン（3日間）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502920" y="118872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殿メール（5/10）確定内容。装着/取外しのタイミングと場所。</a:t>
            </a:r>
            <a:endParaRPr lang="en-US" sz="100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274320" y="1554480"/>
          <a:ext cx="8595360" cy="2560320"/>
        </p:xfrm>
        <a:graphic>
          <a:graphicData uri="http://schemas.openxmlformats.org/drawingml/2006/table">
            <a:tbl>
              <a:tblPr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日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装着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取外し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撮影シーン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備考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5/23</a:t>
                      </a:r>
                      <a:endParaRPr lang="en-US" sz="10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土</a:t>
                      </a:r>
                      <a:endParaRPr lang="en-US" sz="10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8:50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中村神社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（出陣式後）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10:50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コメリ西側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（下馬時）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順閲 → 御繰出し（行列）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相馬市内の行列区間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64748B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騎馬目線初装着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64748B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出陣式終了→乗馬用意のタイミングで装着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5/24</a:t>
                      </a:r>
                      <a:endParaRPr lang="en-US" sz="10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日</a:t>
                      </a:r>
                      <a:endParaRPr lang="en-US" sz="10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8:30〜9:30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ソーマガス本町店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付近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10:30 取外し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→ 御使番に付替え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総大将の行列 → 御使番の伝令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月餅（座ったまま＝最も安全）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甲冑競馬・旗争奪は宇多郷陣屋対応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B91C1C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★ 御使番の伝令シーン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B91C1C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＝ 殿からのアイデア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800" b="1" dirty="0">
                          <a:solidFill>
                            <a:srgbClr val="B91C1C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他社には撮れない映像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5/25</a:t>
                      </a:r>
                      <a:endParaRPr lang="en-US" sz="10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10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月</a:t>
                      </a:r>
                      <a:endParaRPr lang="en-US" sz="10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確認中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（小高騎馬会長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に打診中）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確認中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お小人（野馬懸で走り回る役）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白装束のため白系カメラが必要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64748B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殿が木場会長と別途相談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64748B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走り回るためズレるリスクあり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8 / 16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320040"/>
            <a:ext cx="73152" cy="365760"/>
          </a:xfrm>
          <a:prstGeom prst="rect">
            <a:avLst/>
          </a:prstGeom>
          <a:solidFill>
            <a:srgbClr val="1E40A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3200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E40AF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体制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02920" y="731520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機材編成・撮影体制</a:t>
            </a:r>
            <a:endParaRPr lang="en-US" sz="220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371600"/>
          <a:ext cx="8412480" cy="1737360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カテゴリ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機材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台数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担当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用途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1A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3D VRカメラ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キャノン 8K/3D/180°専用機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2〜3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RI（太田・千代・他1名）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メイン4コンテンツの固定撮影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2Dカメラ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4K一眼カメラ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2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COO（谷口・藤林）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補完・全景・移動。後日3D変換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ドローン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DJI 360°対応（455g）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要確認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イリュージョン（2名）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神旗争奪戦の空撮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900" b="1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騎馬目線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GoPro / Insta360等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9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2〜3</a:t>
                      </a:r>
                      <a:endParaRPr lang="en-US" sz="9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装着専任（要確定）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800" dirty="0">
                          <a:solidFill>
                            <a:srgbClr val="1A1A2E"/>
                          </a:solidFill>
                          <a:latin typeface="メイリオ" pitchFamily="34" charset="0"/>
                          <a:ea typeface="メイリオ" pitchFamily="34" charset="-122"/>
                          <a:cs typeface="メイリオ" pitchFamily="34" charset="-120"/>
                        </a:rPr>
                        <a:t>甲冑装着。黒＋白（3日目）</a:t>
                      </a:r>
                      <a:endParaRPr lang="en-US" sz="800" dirty="0">
                        <a:latin typeface="メイリオ" charset="0"/>
                        <a:ea typeface="メイリオ" charset="0"/>
                        <a:cs typeface="メイリオ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1D5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502920" y="3474720"/>
            <a:ext cx="8229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80000"/>
              </a:lnSpc>
              <a:buNone/>
            </a:pPr>
            <a:r>
              <a:rPr lang="en-US" sz="10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報道腕章：</a:t>
            </a:r>
            <a:r>
              <a:rPr lang="en-US" sz="10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5名分確定。追加スタッフは入場券で対応。</a:t>
            </a:r>
            <a:endParaRPr lang="en-US" sz="1000" dirty="0"/>
          </a:p>
          <a:p>
            <a:pPr marL="0" indent="0">
              <a:lnSpc>
                <a:spcPct val="180000"/>
              </a:lnSpc>
              <a:buNone/>
            </a:pPr>
            <a:r>
              <a:rPr lang="en-US" sz="10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連絡手段：</a:t>
            </a:r>
            <a:r>
              <a:rPr lang="en-US" sz="10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トランシーバー使用。少人数で安全運用。</a:t>
            </a:r>
            <a:endParaRPr lang="en-US" sz="1000" dirty="0"/>
          </a:p>
          <a:p>
            <a:pPr marL="0" indent="0">
              <a:lnSpc>
                <a:spcPct val="180000"/>
              </a:lnSpc>
              <a:buNone/>
            </a:pPr>
            <a:r>
              <a:rPr lang="en-US" sz="1000" b="1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統括：</a:t>
            </a:r>
            <a:r>
              <a:rPr lang="en-US" sz="1000" dirty="0">
                <a:solidFill>
                  <a:srgbClr val="1A1A2E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河合（プロデューサー）/ 深田（ディレクター）</a:t>
            </a:r>
            <a:endParaRPr lang="en-US" sz="1000" dirty="0"/>
          </a:p>
        </p:txBody>
      </p:sp>
      <p:sp>
        <p:nvSpPr>
          <p:cNvPr id="7" name="Text 4"/>
          <p:cNvSpPr/>
          <p:nvPr/>
        </p:nvSpPr>
        <p:spPr>
          <a:xfrm>
            <a:off x="8229600" y="4754880"/>
            <a:ext cx="731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4748B"/>
                </a:solidFill>
                <a:latin typeface="メイリオ" pitchFamily="34" charset="0"/>
                <a:ea typeface="メイリオ" pitchFamily="34" charset="-122"/>
                <a:cs typeface="メイリオ" pitchFamily="34" charset="-120"/>
              </a:rPr>
              <a:t>9 / 16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EA47A40-5B76-7440-AFE5-0F05F15AFE33}">
  <we:reference id="f5f369e5-aa35-49d7-ad7b-638152ddb008" version="1.0.0.1" store="EXCatalog" storeType="EXCatalog"/>
  <we:alternateReferences>
    <we:reference id="WA200010001" version="1.0.0.1" store="ja-JP" storeType="OMEX"/>
  </we:alternateReferences>
  <we:properties>
    <we:property name="claude.fileId" value="&quot;2129132c-ddcd-42ad-881e-7e57e1617d7c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1304</Words>
  <Application>Microsoft Macintosh PowerPoint</Application>
  <PresentationFormat>画面に合わせる (16:9)</PresentationFormat>
  <Paragraphs>386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9" baseType="lpstr">
      <vt:lpstr>メイリオ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相馬野馬追 撮影ポイント整理 統合版v6</dc:title>
  <dc:subject>PptxGenJS Presentation</dc:subject>
  <dc:creator>COO Inc.</dc:creator>
  <cp:lastModifiedBy>Shinichi Kawai</cp:lastModifiedBy>
  <cp:revision>5</cp:revision>
  <dcterms:created xsi:type="dcterms:W3CDTF">2026-05-10T01:38:07Z</dcterms:created>
  <dcterms:modified xsi:type="dcterms:W3CDTF">2026-05-11T07:57:12Z</dcterms:modified>
</cp:coreProperties>
</file>